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C476D4-ACEC-4EFF-AD7F-0285A69E85B3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C7466-B1F6-4EB5-8A25-64415F1A8CE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C7466-B1F6-4EB5-8A25-64415F1A8CE4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68B768F-F3BE-460B-A757-397BF27A07E9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F1946D6-5BE6-4164-9174-15629551C2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68B768F-F3BE-460B-A757-397BF27A07E9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F1946D6-5BE6-4164-9174-15629551C2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68B768F-F3BE-460B-A757-397BF27A07E9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F1946D6-5BE6-4164-9174-15629551C2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B768F-F3BE-460B-A757-397BF27A07E9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946D6-5BE6-4164-9174-15629551C2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B768F-F3BE-460B-A757-397BF27A07E9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946D6-5BE6-4164-9174-15629551C2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68B768F-F3BE-460B-A757-397BF27A07E9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F1946D6-5BE6-4164-9174-15629551C2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B768F-F3BE-460B-A757-397BF27A07E9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946D6-5BE6-4164-9174-15629551C2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68B768F-F3BE-460B-A757-397BF27A07E9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F1946D6-5BE6-4164-9174-15629551C2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68B768F-F3BE-460B-A757-397BF27A07E9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F1946D6-5BE6-4164-9174-15629551C2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B768F-F3BE-460B-A757-397BF27A07E9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946D6-5BE6-4164-9174-15629551C2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B768F-F3BE-460B-A757-397BF27A07E9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946D6-5BE6-4164-9174-15629551C2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68B768F-F3BE-460B-A757-397BF27A07E9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F1946D6-5BE6-4164-9174-15629551C2D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V-</a:t>
            </a:r>
            <a:r>
              <a:rPr lang="en-US" dirty="0" err="1" smtClean="0"/>
              <a:t>ing</a:t>
            </a:r>
            <a:r>
              <a:rPr lang="en-US" dirty="0" smtClean="0"/>
              <a:t> forms and infinitive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The –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forms is used: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071547"/>
            <a:ext cx="7500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As a noun in the function of the subject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1571613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Sunbathing</a:t>
            </a:r>
            <a:r>
              <a:rPr lang="en-US" sz="2400" dirty="0" smtClean="0"/>
              <a:t> is very dangerous. </a:t>
            </a:r>
            <a:r>
              <a:rPr lang="en-US" sz="2400" dirty="0" smtClean="0">
                <a:solidFill>
                  <a:srgbClr val="FF0000"/>
                </a:solidFill>
              </a:rPr>
              <a:t>Swimming</a:t>
            </a:r>
            <a:r>
              <a:rPr lang="en-US" sz="2400" dirty="0" smtClean="0"/>
              <a:t> is useful for our health. 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2357431"/>
            <a:ext cx="8572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After the verbs: </a:t>
            </a:r>
            <a:r>
              <a:rPr lang="en-US" sz="2400" b="1" dirty="0" smtClean="0">
                <a:solidFill>
                  <a:srgbClr val="6E3AF0"/>
                </a:solidFill>
              </a:rPr>
              <a:t>admit, appreciate, avoid, consider, continue, deny, fancy, imagine, mind, miss, practice, prevent, save, suggest</a:t>
            </a:r>
            <a:endParaRPr lang="ru-RU" sz="2400" b="1" dirty="0">
              <a:solidFill>
                <a:srgbClr val="6E3AF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3500439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She </a:t>
            </a:r>
            <a:r>
              <a:rPr lang="en-US" sz="2400" dirty="0" smtClean="0">
                <a:solidFill>
                  <a:srgbClr val="6E3AF0"/>
                </a:solidFill>
              </a:rPr>
              <a:t>avoided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meeting</a:t>
            </a:r>
            <a:r>
              <a:rPr lang="en-US" sz="2400" dirty="0" smtClean="0"/>
              <a:t> me.   I </a:t>
            </a:r>
            <a:r>
              <a:rPr lang="en-US" sz="2400" dirty="0" err="1" smtClean="0">
                <a:solidFill>
                  <a:srgbClr val="6E3AF0"/>
                </a:solidFill>
              </a:rPr>
              <a:t>practised</a:t>
            </a:r>
            <a:r>
              <a:rPr lang="en-US" sz="2400" dirty="0" smtClean="0">
                <a:solidFill>
                  <a:srgbClr val="6E3AF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driving</a:t>
            </a:r>
            <a:r>
              <a:rPr lang="en-US" sz="2400" dirty="0" smtClean="0"/>
              <a:t>. Jane s</a:t>
            </a:r>
            <a:r>
              <a:rPr lang="en-US" sz="2400" dirty="0" smtClean="0">
                <a:solidFill>
                  <a:srgbClr val="6E3AF0"/>
                </a:solidFill>
              </a:rPr>
              <a:t>uggested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going </a:t>
            </a:r>
            <a:r>
              <a:rPr lang="en-US" sz="2400" dirty="0" smtClean="0"/>
              <a:t>to the club. 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4357694"/>
            <a:ext cx="88583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b="1" dirty="0" smtClean="0"/>
              <a:t> </a:t>
            </a:r>
            <a:r>
              <a:rPr lang="en-US" sz="2400" b="1" dirty="0" smtClean="0"/>
              <a:t>After the verbs: </a:t>
            </a:r>
            <a:r>
              <a:rPr lang="en-US" sz="2400" b="1" dirty="0" smtClean="0">
                <a:solidFill>
                  <a:srgbClr val="4558E5"/>
                </a:solidFill>
              </a:rPr>
              <a:t>love, like, enjoy, prefer, dislike, hate </a:t>
            </a:r>
            <a:endParaRPr lang="ru-RU" sz="2400" b="1" dirty="0">
              <a:solidFill>
                <a:srgbClr val="4558E5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2844" y="4786322"/>
            <a:ext cx="8858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She </a:t>
            </a:r>
            <a:r>
              <a:rPr lang="en-US" sz="2400" dirty="0" smtClean="0">
                <a:solidFill>
                  <a:srgbClr val="4558E5"/>
                </a:solidFill>
              </a:rPr>
              <a:t>likes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playing</a:t>
            </a:r>
            <a:r>
              <a:rPr lang="en-US" sz="2400" dirty="0" smtClean="0"/>
              <a:t> football. I </a:t>
            </a:r>
            <a:r>
              <a:rPr lang="en-US" sz="2400" dirty="0" smtClean="0">
                <a:solidFill>
                  <a:srgbClr val="4558E5"/>
                </a:solidFill>
              </a:rPr>
              <a:t>prefer</a:t>
            </a:r>
            <a:r>
              <a:rPr lang="en-US" sz="2400" dirty="0" smtClean="0">
                <a:solidFill>
                  <a:srgbClr val="FF0000"/>
                </a:solidFill>
              </a:rPr>
              <a:t> being </a:t>
            </a:r>
            <a:r>
              <a:rPr lang="en-US" sz="2400" dirty="0" smtClean="0"/>
              <a:t>alone. I </a:t>
            </a:r>
            <a:r>
              <a:rPr lang="en-US" sz="2400" dirty="0" smtClean="0">
                <a:solidFill>
                  <a:srgbClr val="4558E5"/>
                </a:solidFill>
              </a:rPr>
              <a:t>hate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doing </a:t>
            </a:r>
            <a:r>
              <a:rPr lang="en-US" sz="2400" dirty="0" smtClean="0"/>
              <a:t>homework but I must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14282" y="5572140"/>
            <a:ext cx="8929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After expressions such as: </a:t>
            </a:r>
            <a:r>
              <a:rPr lang="en-US" sz="24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to be busy, it’s no use, it’s no good, it’s (not) worth, what’s the use of, can’t help, there is no point (in), can’t stand, have difficulty in, have trouble  </a:t>
            </a:r>
            <a:endParaRPr lang="ru-RU" sz="24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214290"/>
            <a:ext cx="885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3333FF"/>
                </a:solidFill>
              </a:rPr>
              <a:t>I’m busy </a:t>
            </a:r>
            <a:r>
              <a:rPr lang="en-US" sz="2400" dirty="0" smtClean="0"/>
              <a:t>with  </a:t>
            </a:r>
            <a:r>
              <a:rPr lang="en-US" sz="2400" dirty="0" smtClean="0">
                <a:solidFill>
                  <a:srgbClr val="FF0000"/>
                </a:solidFill>
              </a:rPr>
              <a:t>organizing </a:t>
            </a:r>
            <a:r>
              <a:rPr lang="en-US" sz="2400" dirty="0" smtClean="0"/>
              <a:t>the party. What’</a:t>
            </a:r>
            <a:r>
              <a:rPr lang="en-US" sz="2400" dirty="0" smtClean="0">
                <a:solidFill>
                  <a:srgbClr val="3333FF"/>
                </a:solidFill>
              </a:rPr>
              <a:t>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3333FF"/>
                </a:solidFill>
              </a:rPr>
              <a:t>the point of </a:t>
            </a:r>
            <a:r>
              <a:rPr lang="en-US" sz="2400" dirty="0" smtClean="0">
                <a:solidFill>
                  <a:srgbClr val="FF0000"/>
                </a:solidFill>
              </a:rPr>
              <a:t>doing</a:t>
            </a:r>
            <a:r>
              <a:rPr lang="en-US" sz="2400" dirty="0" smtClean="0"/>
              <a:t> it?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14282" y="1000108"/>
            <a:ext cx="8429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sz="2400" b="1" dirty="0" smtClean="0"/>
              <a:t>After the verbs: </a:t>
            </a:r>
            <a:r>
              <a:rPr lang="en-US" sz="2400" b="1" dirty="0" smtClean="0">
                <a:solidFill>
                  <a:srgbClr val="3333FF"/>
                </a:solidFill>
              </a:rPr>
              <a:t>spend, waste, lose (time, money)</a:t>
            </a:r>
            <a:endParaRPr lang="ru-RU" sz="2400" b="1" dirty="0">
              <a:solidFill>
                <a:srgbClr val="3333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44" y="1500174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 s</a:t>
            </a:r>
            <a:r>
              <a:rPr lang="en-US" sz="2400" dirty="0" smtClean="0">
                <a:solidFill>
                  <a:srgbClr val="3333FF"/>
                </a:solidFill>
              </a:rPr>
              <a:t>pends</a:t>
            </a:r>
            <a:r>
              <a:rPr lang="en-US" sz="2400" dirty="0" smtClean="0"/>
              <a:t> an hour </a:t>
            </a:r>
            <a:r>
              <a:rPr lang="en-US" sz="2400" dirty="0" smtClean="0">
                <a:solidFill>
                  <a:srgbClr val="FF0000"/>
                </a:solidFill>
              </a:rPr>
              <a:t>learning</a:t>
            </a:r>
            <a:r>
              <a:rPr lang="en-US" sz="2400" dirty="0" smtClean="0"/>
              <a:t> English every day. It’s </a:t>
            </a:r>
            <a:r>
              <a:rPr lang="en-US" sz="2400" dirty="0" smtClean="0">
                <a:solidFill>
                  <a:srgbClr val="3333FF"/>
                </a:solidFill>
              </a:rPr>
              <a:t>a waste of </a:t>
            </a:r>
            <a:r>
              <a:rPr lang="en-US" sz="2400" dirty="0" smtClean="0"/>
              <a:t>time </a:t>
            </a:r>
            <a:r>
              <a:rPr lang="en-US" sz="2400" dirty="0" smtClean="0">
                <a:solidFill>
                  <a:srgbClr val="FF0000"/>
                </a:solidFill>
              </a:rPr>
              <a:t>doing</a:t>
            </a:r>
            <a:r>
              <a:rPr lang="en-US" sz="2400" dirty="0" smtClean="0"/>
              <a:t> this work.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2844" y="2285992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 After the preposition to with verbs and expressions such as: </a:t>
            </a:r>
            <a:r>
              <a:rPr lang="en-US" sz="2400" b="1" dirty="0" smtClean="0">
                <a:solidFill>
                  <a:srgbClr val="3333FF"/>
                </a:solidFill>
              </a:rPr>
              <a:t>look forward to, to be used to, in addition to, object to, prefer (doing </a:t>
            </a:r>
            <a:r>
              <a:rPr lang="en-US" sz="2400" b="1" dirty="0" err="1" smtClean="0">
                <a:solidFill>
                  <a:srgbClr val="3333FF"/>
                </a:solidFill>
              </a:rPr>
              <a:t>smth</a:t>
            </a:r>
            <a:r>
              <a:rPr lang="en-US" sz="2400" b="1" dirty="0" smtClean="0">
                <a:solidFill>
                  <a:srgbClr val="3333FF"/>
                </a:solidFill>
              </a:rPr>
              <a:t>. to </a:t>
            </a:r>
            <a:r>
              <a:rPr lang="en-US" sz="2400" b="1" dirty="0" err="1" smtClean="0">
                <a:solidFill>
                  <a:srgbClr val="3333FF"/>
                </a:solidFill>
              </a:rPr>
              <a:t>smth</a:t>
            </a:r>
            <a:r>
              <a:rPr lang="en-US" sz="2400" b="1" dirty="0" smtClean="0">
                <a:solidFill>
                  <a:srgbClr val="3333FF"/>
                </a:solidFill>
              </a:rPr>
              <a:t>. else)</a:t>
            </a:r>
            <a:endParaRPr lang="ru-RU" sz="2400" b="1" dirty="0">
              <a:solidFill>
                <a:srgbClr val="3333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3857628"/>
            <a:ext cx="8286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She </a:t>
            </a:r>
            <a:r>
              <a:rPr lang="en-US" sz="2400" dirty="0" smtClean="0">
                <a:solidFill>
                  <a:srgbClr val="3333FF"/>
                </a:solidFill>
              </a:rPr>
              <a:t>prefers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reading </a:t>
            </a:r>
            <a:r>
              <a:rPr lang="en-US" sz="2400" dirty="0" smtClean="0"/>
              <a:t>to </a:t>
            </a:r>
            <a:r>
              <a:rPr lang="en-US" sz="2400" dirty="0" smtClean="0">
                <a:solidFill>
                  <a:srgbClr val="FF0000"/>
                </a:solidFill>
              </a:rPr>
              <a:t>watching</a:t>
            </a:r>
            <a:r>
              <a:rPr lang="en-US" sz="2400" dirty="0" smtClean="0"/>
              <a:t> TV. I’m looking forward</a:t>
            </a:r>
            <a:r>
              <a:rPr lang="ru-RU" sz="2400" dirty="0" smtClean="0"/>
              <a:t> </a:t>
            </a:r>
            <a:r>
              <a:rPr lang="en-US" sz="2400" dirty="0" smtClean="0"/>
              <a:t>to </a:t>
            </a:r>
            <a:r>
              <a:rPr lang="en-US" sz="2400" dirty="0" smtClean="0">
                <a:solidFill>
                  <a:srgbClr val="FF0000"/>
                </a:solidFill>
              </a:rPr>
              <a:t>visiting</a:t>
            </a:r>
            <a:r>
              <a:rPr lang="en-US" sz="2400" dirty="0" smtClean="0"/>
              <a:t> London.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14282" y="4572008"/>
            <a:ext cx="8429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b="1" dirty="0" smtClean="0"/>
              <a:t> </a:t>
            </a:r>
            <a:r>
              <a:rPr lang="en-US" sz="2400" b="1" dirty="0" smtClean="0"/>
              <a:t>after other prepositions: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14282" y="5072074"/>
            <a:ext cx="8643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 </a:t>
            </a:r>
            <a:r>
              <a:rPr lang="en-US" sz="2400" dirty="0" err="1" smtClean="0"/>
              <a:t>apologised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3333FF"/>
                </a:solidFill>
              </a:rPr>
              <a:t>for</a:t>
            </a:r>
            <a:r>
              <a:rPr lang="en-US" sz="2400" dirty="0" smtClean="0"/>
              <a:t> being late. He is good </a:t>
            </a:r>
            <a:r>
              <a:rPr lang="en-US" sz="2400" dirty="0" smtClean="0">
                <a:solidFill>
                  <a:srgbClr val="3333FF"/>
                </a:solidFill>
              </a:rPr>
              <a:t>at</a:t>
            </a:r>
            <a:r>
              <a:rPr lang="en-US" sz="2400" dirty="0" smtClean="0">
                <a:solidFill>
                  <a:srgbClr val="FF0000"/>
                </a:solidFill>
              </a:rPr>
              <a:t> telling </a:t>
            </a:r>
            <a:r>
              <a:rPr lang="en-US" sz="2400" dirty="0" smtClean="0"/>
              <a:t>anecdotes. 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42844" y="5643578"/>
            <a:ext cx="7929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sz="2400" b="1" dirty="0" smtClean="0"/>
              <a:t>After the verbs: hear. Listen to, notice, see, watch and feel  to describe incomplete action.</a:t>
            </a:r>
            <a:endParaRPr lang="ru-RU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428604"/>
            <a:ext cx="7929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</a:t>
            </a:r>
            <a:r>
              <a:rPr lang="en-US" sz="2400" dirty="0" smtClean="0">
                <a:solidFill>
                  <a:srgbClr val="3333FF"/>
                </a:solidFill>
              </a:rPr>
              <a:t>saw</a:t>
            </a:r>
            <a:r>
              <a:rPr lang="en-US" sz="2400" dirty="0" smtClean="0"/>
              <a:t> Paul </a:t>
            </a:r>
            <a:r>
              <a:rPr lang="en-US" sz="2400" dirty="0" smtClean="0">
                <a:solidFill>
                  <a:srgbClr val="FF0000"/>
                </a:solidFill>
              </a:rPr>
              <a:t>waiting</a:t>
            </a:r>
            <a:r>
              <a:rPr lang="en-US" sz="2400" dirty="0" smtClean="0"/>
              <a:t> for the bus. (only see part of the action)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57158" y="1285860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BUT we use the infinitive without to with </a:t>
            </a:r>
            <a:r>
              <a:rPr lang="en-US" sz="2400" b="1" dirty="0" smtClean="0">
                <a:solidFill>
                  <a:srgbClr val="3333FF"/>
                </a:solidFill>
              </a:rPr>
              <a:t>hear, listen to, notice, see watch and feel </a:t>
            </a:r>
            <a:r>
              <a:rPr lang="en-US" sz="2400" b="1" dirty="0" smtClean="0"/>
              <a:t>to describe the complete action. 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57158" y="2428868"/>
            <a:ext cx="807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 didn’t </a:t>
            </a:r>
            <a:r>
              <a:rPr lang="en-US" sz="2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see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Paul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 the bus.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r>
              <a:rPr lang="en-US" dirty="0" smtClean="0"/>
              <a:t>   </a:t>
            </a:r>
            <a:r>
              <a:rPr lang="en-US" sz="2800" b="1" dirty="0" smtClean="0">
                <a:solidFill>
                  <a:schemeClr val="tx1"/>
                </a:solidFill>
              </a:rPr>
              <a:t>The to – INFINITIVE is used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1214422"/>
            <a:ext cx="8143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b="1" dirty="0" smtClean="0"/>
              <a:t> </a:t>
            </a:r>
            <a:r>
              <a:rPr lang="en-US" sz="2400" b="1" dirty="0" smtClean="0"/>
              <a:t>to express purpose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1714488"/>
            <a:ext cx="8143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 went to London </a:t>
            </a:r>
            <a:r>
              <a:rPr lang="en-US" sz="2400" dirty="0" smtClean="0">
                <a:solidFill>
                  <a:srgbClr val="FF0000"/>
                </a:solidFill>
              </a:rPr>
              <a:t>to study </a:t>
            </a:r>
            <a:r>
              <a:rPr lang="en-US" sz="2400" dirty="0" smtClean="0"/>
              <a:t>English. 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85720" y="2214554"/>
            <a:ext cx="8572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/>
              <a:t> after certain verbs that refer to the future </a:t>
            </a:r>
            <a:r>
              <a:rPr lang="en-US" sz="2400" b="1" dirty="0" smtClean="0">
                <a:solidFill>
                  <a:srgbClr val="3333FF"/>
                </a:solidFill>
              </a:rPr>
              <a:t>(agree, appear, decide, expect, hope, plan, promise, refuse, want )</a:t>
            </a:r>
            <a:endParaRPr lang="ru-RU" sz="2400" b="1" dirty="0">
              <a:solidFill>
                <a:srgbClr val="3333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282" y="3357563"/>
            <a:ext cx="864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 </a:t>
            </a:r>
            <a:r>
              <a:rPr lang="en-US" sz="2400" dirty="0" smtClean="0">
                <a:solidFill>
                  <a:srgbClr val="3333FF"/>
                </a:solidFill>
              </a:rPr>
              <a:t>agreed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to do </a:t>
            </a:r>
            <a:r>
              <a:rPr lang="en-US" sz="2400" dirty="0" smtClean="0"/>
              <a:t>it. Tom </a:t>
            </a:r>
            <a:r>
              <a:rPr lang="en-US" sz="2400" dirty="0" smtClean="0">
                <a:solidFill>
                  <a:srgbClr val="3333FF"/>
                </a:solidFill>
              </a:rPr>
              <a:t>promised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to come</a:t>
            </a:r>
            <a:r>
              <a:rPr lang="en-US" sz="2400" dirty="0" smtClean="0"/>
              <a:t>. I </a:t>
            </a:r>
            <a:r>
              <a:rPr lang="en-US" sz="2400" dirty="0" smtClean="0">
                <a:solidFill>
                  <a:srgbClr val="3333FF"/>
                </a:solidFill>
              </a:rPr>
              <a:t>want </a:t>
            </a:r>
            <a:r>
              <a:rPr lang="en-US" sz="2400" dirty="0" smtClean="0">
                <a:solidFill>
                  <a:srgbClr val="FF0000"/>
                </a:solidFill>
              </a:rPr>
              <a:t>to help </a:t>
            </a:r>
            <a:r>
              <a:rPr lang="en-US" sz="2400" dirty="0" smtClean="0"/>
              <a:t>him. 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85720" y="4071942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en-US" sz="2400" b="1" dirty="0" smtClean="0"/>
              <a:t>after </a:t>
            </a:r>
            <a:r>
              <a:rPr lang="en-US" sz="2400" b="1" dirty="0" smtClean="0">
                <a:solidFill>
                  <a:srgbClr val="3333FF"/>
                </a:solidFill>
              </a:rPr>
              <a:t>would like, would prefer, would love </a:t>
            </a:r>
            <a:endParaRPr lang="ru-RU" sz="2400" b="1" dirty="0">
              <a:solidFill>
                <a:srgbClr val="3333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282" y="4500570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</a:t>
            </a:r>
            <a:r>
              <a:rPr lang="en-US" sz="2400" dirty="0" smtClean="0">
                <a:solidFill>
                  <a:srgbClr val="3333FF"/>
                </a:solidFill>
              </a:rPr>
              <a:t>would like </a:t>
            </a:r>
            <a:r>
              <a:rPr lang="en-US" sz="2400" dirty="0" smtClean="0">
                <a:solidFill>
                  <a:srgbClr val="FF0000"/>
                </a:solidFill>
              </a:rPr>
              <a:t>to go </a:t>
            </a:r>
            <a:r>
              <a:rPr lang="en-US" sz="2400" dirty="0" smtClean="0"/>
              <a:t>to the cinema. They </a:t>
            </a:r>
            <a:r>
              <a:rPr lang="en-US" sz="2400" dirty="0" smtClean="0">
                <a:solidFill>
                  <a:srgbClr val="3333FF"/>
                </a:solidFill>
              </a:rPr>
              <a:t>would prefer </a:t>
            </a:r>
            <a:r>
              <a:rPr lang="en-US" sz="2400" dirty="0" smtClean="0">
                <a:solidFill>
                  <a:srgbClr val="FF0000"/>
                </a:solidFill>
              </a:rPr>
              <a:t>to do </a:t>
            </a:r>
            <a:r>
              <a:rPr lang="en-US" sz="2400" dirty="0" smtClean="0"/>
              <a:t>gardening</a:t>
            </a:r>
            <a:r>
              <a:rPr lang="en-US" dirty="0" smtClean="0"/>
              <a:t>. </a:t>
            </a:r>
            <a:r>
              <a:rPr lang="en-US" sz="2400" dirty="0" smtClean="0"/>
              <a:t>I </a:t>
            </a:r>
            <a:r>
              <a:rPr lang="en-US" sz="2400" dirty="0" smtClean="0">
                <a:solidFill>
                  <a:srgbClr val="3333FF"/>
                </a:solidFill>
              </a:rPr>
              <a:t>would love </a:t>
            </a:r>
            <a:r>
              <a:rPr lang="en-US" sz="2400" dirty="0" smtClean="0">
                <a:solidFill>
                  <a:srgbClr val="FF0000"/>
                </a:solidFill>
              </a:rPr>
              <a:t>to go </a:t>
            </a:r>
            <a:r>
              <a:rPr lang="en-US" sz="2400" dirty="0" smtClean="0"/>
              <a:t>to London and </a:t>
            </a:r>
            <a:r>
              <a:rPr lang="en-US" sz="2400" dirty="0" smtClean="0">
                <a:solidFill>
                  <a:srgbClr val="FF0000"/>
                </a:solidFill>
              </a:rPr>
              <a:t>see </a:t>
            </a:r>
            <a:r>
              <a:rPr lang="en-US" sz="2400" dirty="0" smtClean="0"/>
              <a:t>the Tower. 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85720" y="5357826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en-US" sz="2400" b="1" dirty="0" smtClean="0"/>
              <a:t>After adjectives which describe feelings, emotions, willingness or unwillingness , person’s character: </a:t>
            </a:r>
            <a:r>
              <a:rPr lang="en-US" sz="2400" b="1" dirty="0" smtClean="0">
                <a:solidFill>
                  <a:srgbClr val="3333FF"/>
                </a:solidFill>
              </a:rPr>
              <a:t>happy, glad, sad, clever, kind, eager </a:t>
            </a:r>
            <a:endParaRPr lang="ru-RU" sz="2400" b="1" dirty="0">
              <a:solidFill>
                <a:srgbClr val="3333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357166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I’</a:t>
            </a:r>
            <a:r>
              <a:rPr lang="en-US" sz="2400" dirty="0" smtClean="0">
                <a:solidFill>
                  <a:srgbClr val="3333FF"/>
                </a:solidFill>
              </a:rPr>
              <a:t>m sorry </a:t>
            </a:r>
            <a:r>
              <a:rPr lang="en-US" sz="2400" dirty="0" smtClean="0">
                <a:solidFill>
                  <a:srgbClr val="FF0000"/>
                </a:solidFill>
              </a:rPr>
              <a:t>to hear </a:t>
            </a:r>
            <a:r>
              <a:rPr lang="en-US" sz="2400" dirty="0" smtClean="0"/>
              <a:t>that. I’</a:t>
            </a:r>
            <a:r>
              <a:rPr lang="en-US" sz="2400" dirty="0" smtClean="0">
                <a:solidFill>
                  <a:srgbClr val="3333FF"/>
                </a:solidFill>
              </a:rPr>
              <a:t>m glad </a:t>
            </a:r>
            <a:r>
              <a:rPr lang="en-US" sz="2400" dirty="0" smtClean="0">
                <a:solidFill>
                  <a:srgbClr val="FF0000"/>
                </a:solidFill>
              </a:rPr>
              <a:t>to see </a:t>
            </a:r>
            <a:r>
              <a:rPr lang="en-US" sz="2400" dirty="0" smtClean="0"/>
              <a:t>you. Tom </a:t>
            </a:r>
            <a:r>
              <a:rPr lang="en-US" sz="2400" dirty="0" smtClean="0">
                <a:solidFill>
                  <a:srgbClr val="3333FF"/>
                </a:solidFill>
              </a:rPr>
              <a:t>was lucky </a:t>
            </a:r>
            <a:r>
              <a:rPr lang="en-US" sz="2400" dirty="0" smtClean="0">
                <a:solidFill>
                  <a:srgbClr val="FF0000"/>
                </a:solidFill>
              </a:rPr>
              <a:t>to pass </a:t>
            </a:r>
            <a:r>
              <a:rPr lang="en-US" sz="2400" dirty="0" smtClean="0"/>
              <a:t>the exam. 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85720" y="1142984"/>
            <a:ext cx="8215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en-US" sz="2400" b="1" dirty="0"/>
              <a:t>A</a:t>
            </a:r>
            <a:r>
              <a:rPr lang="en-US" sz="2400" b="1" dirty="0" smtClean="0"/>
              <a:t>fter  be+ First/second/next/last 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2844" y="1714488"/>
            <a:ext cx="864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Yuri Gagarin was </a:t>
            </a:r>
            <a:r>
              <a:rPr lang="en-US" sz="2400" dirty="0" smtClean="0">
                <a:solidFill>
                  <a:srgbClr val="3333FF"/>
                </a:solidFill>
              </a:rPr>
              <a:t>the first </a:t>
            </a:r>
            <a:r>
              <a:rPr lang="en-US" sz="2400" dirty="0" smtClean="0">
                <a:solidFill>
                  <a:srgbClr val="FF0000"/>
                </a:solidFill>
              </a:rPr>
              <a:t>to fly </a:t>
            </a:r>
            <a:r>
              <a:rPr lang="en-US" sz="2400" dirty="0" smtClean="0"/>
              <a:t>in space. Jane was </a:t>
            </a:r>
            <a:r>
              <a:rPr lang="en-US" sz="2400" dirty="0" smtClean="0">
                <a:solidFill>
                  <a:srgbClr val="3333FF"/>
                </a:solidFill>
              </a:rPr>
              <a:t>the last </a:t>
            </a:r>
            <a:r>
              <a:rPr lang="en-US" sz="2400" dirty="0" smtClean="0">
                <a:solidFill>
                  <a:srgbClr val="FF0000"/>
                </a:solidFill>
              </a:rPr>
              <a:t>to come </a:t>
            </a:r>
            <a:r>
              <a:rPr lang="en-US" sz="2400" dirty="0" smtClean="0"/>
              <a:t>to my birthday party. 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14282" y="2500306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/>
              <a:t> after verbs and expressions such as: ask, decide, explain, find out, learn ,want, want to know, when they are followed by a question word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85720" y="3714752"/>
            <a:ext cx="8429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She </a:t>
            </a:r>
            <a:r>
              <a:rPr lang="en-US" sz="2400" dirty="0" smtClean="0">
                <a:solidFill>
                  <a:srgbClr val="3333FF"/>
                </a:solidFill>
              </a:rPr>
              <a:t>asked</a:t>
            </a:r>
            <a:r>
              <a:rPr lang="en-US" sz="2400" dirty="0" smtClean="0"/>
              <a:t> me </a:t>
            </a:r>
            <a:r>
              <a:rPr lang="en-US" sz="2400" dirty="0" smtClean="0">
                <a:solidFill>
                  <a:srgbClr val="00B050"/>
                </a:solidFill>
              </a:rPr>
              <a:t>why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to go </a:t>
            </a:r>
            <a:r>
              <a:rPr lang="en-US" sz="2400" dirty="0" smtClean="0"/>
              <a:t>to the village. 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85720" y="4143380"/>
            <a:ext cx="8429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en-US" sz="2400" b="1" dirty="0" smtClean="0"/>
              <a:t>after </a:t>
            </a:r>
            <a:r>
              <a:rPr lang="en-US" sz="2400" b="1" dirty="0" smtClean="0">
                <a:solidFill>
                  <a:srgbClr val="3333FF"/>
                </a:solidFill>
              </a:rPr>
              <a:t>too/enough</a:t>
            </a:r>
            <a:endParaRPr lang="ru-RU" sz="2400" b="1" dirty="0">
              <a:solidFill>
                <a:srgbClr val="3333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4572008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 was </a:t>
            </a:r>
            <a:r>
              <a:rPr lang="en-US" sz="2400" dirty="0" smtClean="0">
                <a:solidFill>
                  <a:srgbClr val="FF0000"/>
                </a:solidFill>
              </a:rPr>
              <a:t>too</a:t>
            </a:r>
            <a:r>
              <a:rPr lang="en-US" sz="2400" dirty="0" smtClean="0"/>
              <a:t> young </a:t>
            </a:r>
            <a:r>
              <a:rPr lang="en-US" sz="2400" dirty="0" smtClean="0">
                <a:solidFill>
                  <a:srgbClr val="FF0000"/>
                </a:solidFill>
              </a:rPr>
              <a:t>to play </a:t>
            </a:r>
            <a:r>
              <a:rPr lang="en-US" sz="2400" dirty="0" smtClean="0"/>
              <a:t>this computer game. 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85720" y="5072074"/>
            <a:ext cx="8143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en-US" sz="2400" b="1" dirty="0" smtClean="0"/>
              <a:t>in the expressions: </a:t>
            </a:r>
            <a:r>
              <a:rPr lang="en-US" sz="2400" b="1" dirty="0" smtClean="0">
                <a:solidFill>
                  <a:srgbClr val="3333FF"/>
                </a:solidFill>
              </a:rPr>
              <a:t>to tell the truth, to be honest, to sum up, to begin with </a:t>
            </a:r>
            <a:endParaRPr lang="ru-RU" sz="2400" b="1" dirty="0">
              <a:solidFill>
                <a:srgbClr val="3333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596" y="5929330"/>
            <a:ext cx="807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3333FF"/>
                </a:solidFill>
              </a:rPr>
              <a:t>To tell the truth </a:t>
            </a:r>
            <a:r>
              <a:rPr lang="en-US" sz="2400" dirty="0" smtClean="0"/>
              <a:t>I didn’t want </a:t>
            </a:r>
            <a:r>
              <a:rPr lang="en-US" sz="2400" dirty="0" smtClean="0">
                <a:solidFill>
                  <a:srgbClr val="FF0000"/>
                </a:solidFill>
              </a:rPr>
              <a:t>to go </a:t>
            </a:r>
            <a:r>
              <a:rPr lang="en-US" sz="2400" dirty="0" smtClean="0"/>
              <a:t>there. </a:t>
            </a: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85728"/>
            <a:ext cx="807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sz="2400" b="1" dirty="0" smtClean="0"/>
              <a:t>with </a:t>
            </a:r>
            <a:r>
              <a:rPr lang="en-US" sz="2400" b="1" dirty="0" smtClean="0">
                <a:solidFill>
                  <a:srgbClr val="3333FF"/>
                </a:solidFill>
              </a:rPr>
              <a:t>so +adjective + as </a:t>
            </a:r>
            <a:endParaRPr lang="ru-RU" sz="2400" b="1" dirty="0">
              <a:solidFill>
                <a:srgbClr val="3333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857232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Would you be</a:t>
            </a:r>
            <a:r>
              <a:rPr lang="en-US" sz="2400" dirty="0" smtClean="0">
                <a:solidFill>
                  <a:srgbClr val="3333FF"/>
                </a:solidFill>
              </a:rPr>
              <a:t> so kind as </a:t>
            </a:r>
            <a:r>
              <a:rPr lang="en-US" sz="2400" dirty="0" smtClean="0">
                <a:solidFill>
                  <a:srgbClr val="FF0000"/>
                </a:solidFill>
              </a:rPr>
              <a:t>to help </a:t>
            </a:r>
            <a:r>
              <a:rPr lang="en-US" sz="2400" dirty="0" smtClean="0"/>
              <a:t>me with the door. 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1428736"/>
            <a:ext cx="792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en-US" sz="2400" dirty="0" smtClean="0"/>
              <a:t>In the expressions for + noun/pronoun + to –</a:t>
            </a:r>
            <a:r>
              <a:rPr lang="en-US" sz="2400" dirty="0" err="1" smtClean="0"/>
              <a:t>inf</a:t>
            </a:r>
            <a:r>
              <a:rPr lang="en-US" sz="2400" dirty="0" smtClean="0"/>
              <a:t>-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8596" y="2000240"/>
            <a:ext cx="807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It was very unusual </a:t>
            </a:r>
            <a:r>
              <a:rPr lang="en-US" sz="2400" dirty="0" smtClean="0">
                <a:solidFill>
                  <a:srgbClr val="3333FF"/>
                </a:solidFill>
              </a:rPr>
              <a:t>for Tom </a:t>
            </a:r>
            <a:r>
              <a:rPr lang="en-US" sz="2400" dirty="0" smtClean="0">
                <a:solidFill>
                  <a:srgbClr val="FF0000"/>
                </a:solidFill>
              </a:rPr>
              <a:t>to speak </a:t>
            </a:r>
            <a:r>
              <a:rPr lang="en-US" sz="2400" dirty="0" smtClean="0"/>
              <a:t>so rudely.</a:t>
            </a: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14290"/>
            <a:ext cx="8143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  The infinitive without to </a:t>
            </a:r>
            <a:endParaRPr lang="ru-RU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42844" y="1142984"/>
            <a:ext cx="8429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b="1" dirty="0" smtClean="0"/>
              <a:t> after modal verbs: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1571612"/>
            <a:ext cx="8001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She</a:t>
            </a:r>
            <a:r>
              <a:rPr lang="en-US" sz="2400" dirty="0" smtClean="0">
                <a:solidFill>
                  <a:srgbClr val="3333FF"/>
                </a:solidFill>
              </a:rPr>
              <a:t> can </a:t>
            </a:r>
            <a:r>
              <a:rPr lang="en-US" sz="2400" dirty="0" smtClean="0"/>
              <a:t>play the piano. Paul </a:t>
            </a:r>
            <a:r>
              <a:rPr lang="en-US" sz="2400" dirty="0" smtClean="0">
                <a:solidFill>
                  <a:srgbClr val="3333FF"/>
                </a:solidFill>
              </a:rPr>
              <a:t>must</a:t>
            </a:r>
            <a:r>
              <a:rPr lang="en-US" sz="2400" dirty="0" smtClean="0"/>
              <a:t> be at home in time.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14282" y="2071678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/>
              <a:t> </a:t>
            </a:r>
            <a:r>
              <a:rPr lang="en-US" sz="2400" b="1" dirty="0" smtClean="0"/>
              <a:t>After the verbs let, make, see, hear and feel 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28596" y="2571744"/>
            <a:ext cx="628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My mother </a:t>
            </a:r>
            <a:r>
              <a:rPr lang="en-US" dirty="0" smtClean="0">
                <a:solidFill>
                  <a:srgbClr val="3333FF"/>
                </a:solidFill>
              </a:rPr>
              <a:t>make</a:t>
            </a:r>
            <a:r>
              <a:rPr lang="en-US" dirty="0" smtClean="0"/>
              <a:t> me </a:t>
            </a:r>
            <a:r>
              <a:rPr lang="en-US" dirty="0" smtClean="0">
                <a:solidFill>
                  <a:srgbClr val="FF0000"/>
                </a:solidFill>
              </a:rPr>
              <a:t>do</a:t>
            </a:r>
            <a:r>
              <a:rPr lang="en-US" dirty="0" smtClean="0"/>
              <a:t> the washing.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4282" y="2928934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/>
              <a:t> </a:t>
            </a:r>
            <a:r>
              <a:rPr lang="en-US" sz="2400" b="1" dirty="0" smtClean="0"/>
              <a:t>We use the to-infinitive after </a:t>
            </a:r>
            <a:r>
              <a:rPr lang="en-US" sz="2400" b="1" dirty="0" smtClean="0">
                <a:solidFill>
                  <a:srgbClr val="3333FF"/>
                </a:solidFill>
              </a:rPr>
              <a:t>be made, be seen, be heard </a:t>
            </a:r>
            <a:endParaRPr lang="ru-RU" sz="2400" b="1" dirty="0">
              <a:solidFill>
                <a:srgbClr val="3333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720" y="3786190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 </a:t>
            </a:r>
            <a:r>
              <a:rPr lang="en-US" sz="2400" dirty="0" smtClean="0">
                <a:solidFill>
                  <a:srgbClr val="3333FF"/>
                </a:solidFill>
              </a:rPr>
              <a:t>was heard </a:t>
            </a:r>
            <a:r>
              <a:rPr lang="en-US" sz="2400" dirty="0" smtClean="0">
                <a:solidFill>
                  <a:srgbClr val="FF0000"/>
                </a:solidFill>
              </a:rPr>
              <a:t>to live </a:t>
            </a:r>
            <a:r>
              <a:rPr lang="en-US" sz="2400" dirty="0" smtClean="0"/>
              <a:t>in New York. 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57158" y="4286256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/>
              <a:t> </a:t>
            </a:r>
            <a:r>
              <a:rPr lang="en-US" sz="2400" b="1" dirty="0" smtClean="0"/>
              <a:t>after </a:t>
            </a:r>
            <a:r>
              <a:rPr lang="en-US" sz="2400" b="1" dirty="0" smtClean="0">
                <a:solidFill>
                  <a:srgbClr val="3333FF"/>
                </a:solidFill>
              </a:rPr>
              <a:t>had better </a:t>
            </a:r>
            <a:r>
              <a:rPr lang="en-US" sz="2400" b="1" dirty="0" smtClean="0"/>
              <a:t>and </a:t>
            </a:r>
            <a:r>
              <a:rPr lang="en-US" sz="2400" b="1" dirty="0" smtClean="0">
                <a:solidFill>
                  <a:srgbClr val="3333FF"/>
                </a:solidFill>
              </a:rPr>
              <a:t>would rather </a:t>
            </a:r>
            <a:endParaRPr lang="ru-RU" sz="2400" b="1" dirty="0">
              <a:solidFill>
                <a:srgbClr val="3333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4929198"/>
            <a:ext cx="885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</a:t>
            </a:r>
            <a:r>
              <a:rPr lang="en-US" sz="2400" dirty="0" smtClean="0">
                <a:solidFill>
                  <a:srgbClr val="3333FF"/>
                </a:solidFill>
              </a:rPr>
              <a:t>would rather </a:t>
            </a:r>
            <a:r>
              <a:rPr lang="en-US" sz="2400" dirty="0" smtClean="0">
                <a:solidFill>
                  <a:srgbClr val="FF0000"/>
                </a:solidFill>
              </a:rPr>
              <a:t>go</a:t>
            </a:r>
            <a:r>
              <a:rPr lang="en-US" sz="2400" dirty="0" smtClean="0"/>
              <a:t> to the theatre. I </a:t>
            </a:r>
            <a:r>
              <a:rPr lang="en-US" sz="2400" dirty="0" smtClean="0">
                <a:solidFill>
                  <a:srgbClr val="3333FF"/>
                </a:solidFill>
              </a:rPr>
              <a:t>had better </a:t>
            </a:r>
            <a:r>
              <a:rPr lang="en-US" sz="2400" dirty="0" smtClean="0">
                <a:solidFill>
                  <a:srgbClr val="FF0000"/>
                </a:solidFill>
              </a:rPr>
              <a:t>stay </a:t>
            </a:r>
            <a:r>
              <a:rPr lang="en-US" sz="2400" dirty="0" smtClean="0"/>
              <a:t>at home.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135</TotalTime>
  <Words>746</Words>
  <Application>Microsoft Office PowerPoint</Application>
  <PresentationFormat>Экран (4:3)</PresentationFormat>
  <Paragraphs>51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Эркер</vt:lpstr>
      <vt:lpstr>V-ing forms and infinitive</vt:lpstr>
      <vt:lpstr>             The –ing forms is used: </vt:lpstr>
      <vt:lpstr>Слайд 3</vt:lpstr>
      <vt:lpstr>Слайд 4</vt:lpstr>
      <vt:lpstr>   The to – INFINITIVE is used</vt:lpstr>
      <vt:lpstr>Слайд 6</vt:lpstr>
      <vt:lpstr>Слайд 7</vt:lpstr>
      <vt:lpstr>Слайд 8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Алексей Алексей</cp:lastModifiedBy>
  <cp:revision>16</cp:revision>
  <dcterms:created xsi:type="dcterms:W3CDTF">2014-11-18T11:03:46Z</dcterms:created>
  <dcterms:modified xsi:type="dcterms:W3CDTF">2017-01-28T15:24:18Z</dcterms:modified>
</cp:coreProperties>
</file>